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7" r:id="rId4"/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6e912593e_2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136e912593e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i="0" lang="zh-C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logo, cover, general question (title page), general background (social vs DMN) (2pages: title+first intro, 1min)</a:t>
            </a:r>
            <a:endParaRPr b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6e912593e_2_1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136e912593e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Thank you for listening! I think now it is the Q&amp;A time.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6e912593e_2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136e912593e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6e912593e_2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136e912593e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6e912593e_2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136e912593e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6e912593e_2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136e912593e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6e912593e_2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136e912593e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6e912593e_2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136e912593e_2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6e912593e_2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136e912593e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CN"/>
              <a:t>linking back to our main hypothesis, we found that the story condition from the language experiment shares the highest similarity with the brain connectivity from the resting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     state. The potential reason could be the stories used in that language experiment have much social information. Because the materials are from the Aesop’s Fables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6e912593e_2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136e912593e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Finally, we want to talk about the future directions, two future questions:…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The limitation of our project is that 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650" y="4221433"/>
            <a:ext cx="2857500" cy="68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uromatch Academ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5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Sensorimotor transformations in superior colliculus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66" name="Google Shape;66;p15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Wiggly Caterpillars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6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650" y="4221433"/>
            <a:ext cx="2857500" cy="68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7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7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 name ⦁ Topic of day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80" name="Google Shape;80;p17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 2 ⦁ Day 1 ⦁ Tutorial 3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8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8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 name ⦁ Topic of day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 2 ⦁ Day 1 ⦁ Tutorial 3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D9D9D9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650" y="4221433"/>
            <a:ext cx="2857500" cy="68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" name="Google Shape;95;p2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20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7" name="Google Shape;97;p20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" name="Google Shape;98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0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0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we built this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02" name="Google Shape;102;p20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Professional Development Session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21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1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 name ⦁ Topic of day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10" name="Google Shape;110;p21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C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 2 ⦁ Day 1 ⦁ Tutorial 3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hyperlink" Target="https://github.com/SocialDragonsNeuromatch/NeuromatchProjec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19.png"/><Relationship Id="rId13" Type="http://schemas.openxmlformats.org/officeDocument/2006/relationships/image" Target="../media/image5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2.png"/><Relationship Id="rId7" Type="http://schemas.openxmlformats.org/officeDocument/2006/relationships/image" Target="../media/image23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jp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subTitle"/>
          </p:nvPr>
        </p:nvSpPr>
        <p:spPr>
          <a:xfrm>
            <a:off x="510450" y="31061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 sz="1800"/>
              <a:t>Alex Xinyi Ye; Ayan Mahapatra; Deng Pan; Fatma Çelebi; Jialin Li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 sz="1800"/>
              <a:t>Mentor and TAs: Sina Mansour L.; Emeka Ogbuju; Ashish Sahoo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 sz="1800"/>
              <a:t>Pod: Babute; MegaPod: Rigel</a:t>
            </a:r>
            <a:endParaRPr sz="1800"/>
          </a:p>
        </p:txBody>
      </p:sp>
      <p:sp>
        <p:nvSpPr>
          <p:cNvPr id="117" name="Google Shape;117;p2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Are we by default social?</a:t>
            </a:r>
            <a:endParaRPr/>
          </a:p>
        </p:txBody>
      </p:sp>
      <p:pic>
        <p:nvPicPr>
          <p:cNvPr descr="A picture containing text&#10;&#10;Description automatically generated" id="118" name="Google Shape;118;p22"/>
          <p:cNvPicPr preferRelativeResize="0"/>
          <p:nvPr/>
        </p:nvPicPr>
        <p:blipFill rotWithShape="1">
          <a:blip r:embed="rId3">
            <a:alphaModFix/>
          </a:blip>
          <a:srcRect b="41037" l="0" r="673" t="16808"/>
          <a:stretch/>
        </p:blipFill>
        <p:spPr>
          <a:xfrm>
            <a:off x="1508625" y="956417"/>
            <a:ext cx="6397683" cy="271519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title"/>
          </p:nvPr>
        </p:nvSpPr>
        <p:spPr>
          <a:xfrm>
            <a:off x="3422734" y="1487864"/>
            <a:ext cx="2298600" cy="11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3600"/>
              <a:t>Q&amp;A Time</a:t>
            </a:r>
            <a:endParaRPr sz="3600"/>
          </a:p>
        </p:txBody>
      </p:sp>
      <p:grpSp>
        <p:nvGrpSpPr>
          <p:cNvPr id="245" name="Google Shape;245;p31"/>
          <p:cNvGrpSpPr/>
          <p:nvPr/>
        </p:nvGrpSpPr>
        <p:grpSpPr>
          <a:xfrm>
            <a:off x="0" y="4837334"/>
            <a:ext cx="9144001" cy="306166"/>
            <a:chOff x="-1" y="3747105"/>
            <a:chExt cx="9144001" cy="306166"/>
          </a:xfrm>
        </p:grpSpPr>
        <p:sp>
          <p:nvSpPr>
            <p:cNvPr id="246" name="Google Shape;246;p31"/>
            <p:cNvSpPr/>
            <p:nvPr/>
          </p:nvSpPr>
          <p:spPr>
            <a:xfrm>
              <a:off x="-1" y="3747105"/>
              <a:ext cx="6690482" cy="30616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Q&amp;A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7" name="Google Shape;247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90481" y="3747105"/>
              <a:ext cx="369510" cy="3061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31"/>
            <p:cNvSpPr/>
            <p:nvPr/>
          </p:nvSpPr>
          <p:spPr>
            <a:xfrm>
              <a:off x="7059991" y="3747105"/>
              <a:ext cx="2084009" cy="30616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Social dragons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" name="Google Shape;249;p31"/>
          <p:cNvGrpSpPr/>
          <p:nvPr/>
        </p:nvGrpSpPr>
        <p:grpSpPr>
          <a:xfrm>
            <a:off x="-2" y="4837334"/>
            <a:ext cx="9144001" cy="306166"/>
            <a:chOff x="-1" y="3747105"/>
            <a:chExt cx="9144001" cy="306166"/>
          </a:xfrm>
        </p:grpSpPr>
        <p:sp>
          <p:nvSpPr>
            <p:cNvPr id="250" name="Google Shape;250;p31"/>
            <p:cNvSpPr/>
            <p:nvPr/>
          </p:nvSpPr>
          <p:spPr>
            <a:xfrm>
              <a:off x="-1" y="3747105"/>
              <a:ext cx="6690482" cy="30616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Compare functional connectivity of social cognition vs. resting state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1" name="Google Shape;251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90481" y="3747105"/>
              <a:ext cx="369510" cy="3061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p31"/>
            <p:cNvSpPr/>
            <p:nvPr/>
          </p:nvSpPr>
          <p:spPr>
            <a:xfrm>
              <a:off x="7059991" y="3747105"/>
              <a:ext cx="2084009" cy="30616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Social dragons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" name="Google Shape;253;p31"/>
          <p:cNvSpPr txBox="1"/>
          <p:nvPr/>
        </p:nvSpPr>
        <p:spPr>
          <a:xfrm>
            <a:off x="1" y="3146600"/>
            <a:ext cx="84639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Code: </a:t>
            </a:r>
            <a:r>
              <a:rPr b="0" i="0" lang="zh-C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https://github.com/SocialDragonsNeuromatch/NeuromatchProject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Acknowledgment: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	Sina Mansour L. our Project Mentor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	Emeka Ogbuju our Project TA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	Ashish Sahoo our Coursework TA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	Thanks for giving us a lot of suggestions, pointers, general direction and encouragement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General Question</a:t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0779" y="1557141"/>
            <a:ext cx="4929114" cy="2204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5185" y="1708166"/>
            <a:ext cx="2477718" cy="172716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/>
          <p:nvPr/>
        </p:nvSpPr>
        <p:spPr>
          <a:xfrm>
            <a:off x="1517790" y="1084357"/>
            <a:ext cx="6108420" cy="2705622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FFCD01"/>
          </a:solidFill>
          <a:ln cap="flat" cmpd="sng" w="25400">
            <a:solidFill>
              <a:srgbClr val="396A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Does the connectivity of brain regions involved in social cognition task share more similarity with the resting-state than other tasks?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5292248" y="4390698"/>
            <a:ext cx="38517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85979D"/>
                </a:solidFill>
                <a:latin typeface="Arial"/>
                <a:ea typeface="Arial"/>
                <a:cs typeface="Arial"/>
                <a:sym typeface="Arial"/>
              </a:rPr>
              <a:t>Spunt &amp; Lieberman, 2012; Mars et al. 2012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" name="Google Shape;128;p23"/>
          <p:cNvGrpSpPr/>
          <p:nvPr/>
        </p:nvGrpSpPr>
        <p:grpSpPr>
          <a:xfrm>
            <a:off x="-1" y="4837334"/>
            <a:ext cx="9144001" cy="306166"/>
            <a:chOff x="-1" y="3747105"/>
            <a:chExt cx="9144001" cy="306166"/>
          </a:xfrm>
        </p:grpSpPr>
        <p:sp>
          <p:nvSpPr>
            <p:cNvPr id="129" name="Google Shape;129;p23"/>
            <p:cNvSpPr/>
            <p:nvPr/>
          </p:nvSpPr>
          <p:spPr>
            <a:xfrm>
              <a:off x="-1" y="3747105"/>
              <a:ext cx="6690482" cy="30616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Compare functional connectivity of social cognition vs. resting state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0" name="Google Shape;130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90481" y="3747105"/>
              <a:ext cx="369510" cy="3061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23"/>
            <p:cNvSpPr/>
            <p:nvPr/>
          </p:nvSpPr>
          <p:spPr>
            <a:xfrm>
              <a:off x="7059991" y="3747105"/>
              <a:ext cx="2084009" cy="30616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Social dragons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Hypothesis</a:t>
            </a:r>
            <a:endParaRPr/>
          </a:p>
        </p:txBody>
      </p:sp>
      <p:grpSp>
        <p:nvGrpSpPr>
          <p:cNvPr id="137" name="Google Shape;137;p24"/>
          <p:cNvGrpSpPr/>
          <p:nvPr/>
        </p:nvGrpSpPr>
        <p:grpSpPr>
          <a:xfrm>
            <a:off x="-1" y="4837334"/>
            <a:ext cx="9144001" cy="306166"/>
            <a:chOff x="-1" y="3747105"/>
            <a:chExt cx="9144001" cy="306166"/>
          </a:xfrm>
        </p:grpSpPr>
        <p:sp>
          <p:nvSpPr>
            <p:cNvPr id="138" name="Google Shape;138;p24"/>
            <p:cNvSpPr/>
            <p:nvPr/>
          </p:nvSpPr>
          <p:spPr>
            <a:xfrm>
              <a:off x="-1" y="3747105"/>
              <a:ext cx="6690482" cy="30616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Compare functional connectivity of social cognition vs. resting state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90481" y="3747105"/>
              <a:ext cx="369510" cy="3061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24"/>
            <p:cNvSpPr/>
            <p:nvPr/>
          </p:nvSpPr>
          <p:spPr>
            <a:xfrm>
              <a:off x="7059991" y="3747105"/>
              <a:ext cx="2084009" cy="30616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Social dragons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12017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similarity between </a:t>
            </a:r>
            <a:r>
              <a:rPr lang="zh-CN">
                <a:solidFill>
                  <a:srgbClr val="FF0000"/>
                </a:solidFill>
              </a:rPr>
              <a:t>social cognition</a:t>
            </a:r>
            <a:r>
              <a:rPr lang="zh-CN"/>
              <a:t> brain networks and </a:t>
            </a:r>
            <a:r>
              <a:rPr lang="zh-CN">
                <a:solidFill>
                  <a:srgbClr val="FF0000"/>
                </a:solidFill>
              </a:rPr>
              <a:t>resting state</a:t>
            </a:r>
            <a:r>
              <a:rPr lang="zh-CN"/>
              <a:t> is higher than the similarity between other conditions and resting state in the </a:t>
            </a:r>
            <a:r>
              <a:rPr b="1" lang="zh-CN"/>
              <a:t>Human Connectome Project (HCP) dataset</a:t>
            </a:r>
            <a:r>
              <a:rPr lang="zh-CN"/>
              <a:t>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Overlapped brain areas </a:t>
            </a:r>
            <a:r>
              <a:rPr lang="zh-CN">
                <a:solidFill>
                  <a:schemeClr val="dk1"/>
                </a:solidFill>
              </a:rPr>
              <a:t>🡪</a:t>
            </a:r>
            <a:r>
              <a:rPr lang="zh-CN"/>
              <a:t> ROIs: Temporoparietal junction (TPJ), superior temporal sulcus (STS), Default Mode Network (DMN), etc.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 rotWithShape="1">
          <a:blip r:embed="rId4">
            <a:alphaModFix/>
          </a:blip>
          <a:srcRect b="0" l="172" r="68702" t="0"/>
          <a:stretch/>
        </p:blipFill>
        <p:spPr>
          <a:xfrm>
            <a:off x="6875236" y="2775009"/>
            <a:ext cx="2143607" cy="4340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2254" y="3422705"/>
            <a:ext cx="2112763" cy="942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18" y="1656929"/>
            <a:ext cx="4886432" cy="2011412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Functional Connectivity Matrices</a:t>
            </a:r>
            <a:endParaRPr/>
          </a:p>
        </p:txBody>
      </p:sp>
      <p:grpSp>
        <p:nvGrpSpPr>
          <p:cNvPr id="150" name="Google Shape;150;p25"/>
          <p:cNvGrpSpPr/>
          <p:nvPr/>
        </p:nvGrpSpPr>
        <p:grpSpPr>
          <a:xfrm>
            <a:off x="0" y="4837334"/>
            <a:ext cx="9144001" cy="306166"/>
            <a:chOff x="-1" y="3747105"/>
            <a:chExt cx="9144001" cy="306166"/>
          </a:xfrm>
        </p:grpSpPr>
        <p:sp>
          <p:nvSpPr>
            <p:cNvPr id="151" name="Google Shape;151;p25"/>
            <p:cNvSpPr/>
            <p:nvPr/>
          </p:nvSpPr>
          <p:spPr>
            <a:xfrm>
              <a:off x="-1" y="3747105"/>
              <a:ext cx="6690482" cy="30616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Compare functional connectivity of social cognition vs. resting state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2" name="Google Shape;152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90481" y="3747105"/>
              <a:ext cx="369510" cy="3061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25"/>
            <p:cNvSpPr/>
            <p:nvPr/>
          </p:nvSpPr>
          <p:spPr>
            <a:xfrm>
              <a:off x="7059991" y="3747105"/>
              <a:ext cx="2084009" cy="30616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Social dragons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4" name="Google Shape;15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3059" y="1192919"/>
            <a:ext cx="3394380" cy="334076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/>
        </p:nvSpPr>
        <p:spPr>
          <a:xfrm>
            <a:off x="7184381" y="797545"/>
            <a:ext cx="1981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Mental condition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7599843" y="609818"/>
            <a:ext cx="154415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#subject 93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6">
            <a:alphaModFix/>
          </a:blip>
          <a:srcRect b="5951" l="80969" r="0" t="5103"/>
          <a:stretch/>
        </p:blipFill>
        <p:spPr>
          <a:xfrm>
            <a:off x="8499018" y="1219069"/>
            <a:ext cx="666563" cy="288713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/>
        </p:nvSpPr>
        <p:spPr>
          <a:xfrm>
            <a:off x="-61047" y="3618395"/>
            <a:ext cx="1981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ROIs: 32 regions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0"/>
          <p:nvPr/>
        </p:nvPicPr>
        <p:blipFill rotWithShape="1">
          <a:blip r:embed="rId3">
            <a:alphaModFix/>
          </a:blip>
          <a:srcRect b="0" l="0" r="71667" t="0"/>
          <a:stretch/>
        </p:blipFill>
        <p:spPr>
          <a:xfrm>
            <a:off x="7478595" y="684635"/>
            <a:ext cx="1486765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 rotWithShape="1">
          <a:blip r:embed="rId4">
            <a:alphaModFix/>
          </a:blip>
          <a:srcRect b="0" l="0" r="71667" t="0"/>
          <a:stretch/>
        </p:blipFill>
        <p:spPr>
          <a:xfrm>
            <a:off x="5636896" y="684635"/>
            <a:ext cx="1486765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 rotWithShape="1">
          <a:blip r:embed="rId5">
            <a:alphaModFix/>
          </a:blip>
          <a:srcRect b="0" l="0" r="71389" t="0"/>
          <a:stretch/>
        </p:blipFill>
        <p:spPr>
          <a:xfrm>
            <a:off x="3787907" y="684635"/>
            <a:ext cx="1501341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 rotWithShape="1">
          <a:blip r:embed="rId6">
            <a:alphaModFix/>
          </a:blip>
          <a:srcRect b="0" l="0" r="71667" t="0"/>
          <a:stretch/>
        </p:blipFill>
        <p:spPr>
          <a:xfrm>
            <a:off x="149943" y="684635"/>
            <a:ext cx="1486765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 rotWithShape="1">
          <a:blip r:embed="rId7">
            <a:alphaModFix/>
          </a:blip>
          <a:srcRect b="-59" l="1702" r="72334" t="60"/>
          <a:stretch/>
        </p:blipFill>
        <p:spPr>
          <a:xfrm>
            <a:off x="2097343" y="684635"/>
            <a:ext cx="1362334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Functional Connectivity Matrices</a:t>
            </a:r>
            <a:endParaRPr/>
          </a:p>
        </p:txBody>
      </p:sp>
      <p:grpSp>
        <p:nvGrpSpPr>
          <p:cNvPr id="169" name="Google Shape;169;p26"/>
          <p:cNvGrpSpPr/>
          <p:nvPr/>
        </p:nvGrpSpPr>
        <p:grpSpPr>
          <a:xfrm>
            <a:off x="0" y="4837334"/>
            <a:ext cx="9144001" cy="306166"/>
            <a:chOff x="-1" y="3747105"/>
            <a:chExt cx="9144001" cy="306166"/>
          </a:xfrm>
        </p:grpSpPr>
        <p:sp>
          <p:nvSpPr>
            <p:cNvPr id="170" name="Google Shape;170;p26"/>
            <p:cNvSpPr/>
            <p:nvPr/>
          </p:nvSpPr>
          <p:spPr>
            <a:xfrm>
              <a:off x="-1" y="3747105"/>
              <a:ext cx="6690482" cy="30616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Compare functional connectivity of social cognition vs. resting state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1" name="Google Shape;171;p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690481" y="3747105"/>
              <a:ext cx="369510" cy="3061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26"/>
            <p:cNvSpPr/>
            <p:nvPr/>
          </p:nvSpPr>
          <p:spPr>
            <a:xfrm>
              <a:off x="7059991" y="3747105"/>
              <a:ext cx="2084009" cy="30616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Social dragons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3" name="Google Shape;173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49899" y="2851156"/>
            <a:ext cx="1544158" cy="151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608199" y="2851156"/>
            <a:ext cx="1544158" cy="151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766499" y="2851156"/>
            <a:ext cx="1544158" cy="151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24799" y="2851156"/>
            <a:ext cx="1544158" cy="151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3099" y="2851156"/>
            <a:ext cx="1544158" cy="151976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/>
        </p:nvSpPr>
        <p:spPr>
          <a:xfrm>
            <a:off x="83100" y="2512367"/>
            <a:ext cx="154415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Mental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1924800" y="2512366"/>
            <a:ext cx="154415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3766500" y="2512366"/>
            <a:ext cx="154415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Story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5608199" y="2512366"/>
            <a:ext cx="154415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Math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6"/>
          <p:cNvSpPr txBox="1"/>
          <p:nvPr/>
        </p:nvSpPr>
        <p:spPr>
          <a:xfrm>
            <a:off x="7449900" y="2517856"/>
            <a:ext cx="154415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6"/>
          <p:cNvSpPr txBox="1"/>
          <p:nvPr/>
        </p:nvSpPr>
        <p:spPr>
          <a:xfrm>
            <a:off x="7599843" y="609818"/>
            <a:ext cx="154415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#subject 93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6"/>
          <p:cNvSpPr/>
          <p:nvPr/>
        </p:nvSpPr>
        <p:spPr>
          <a:xfrm rot="-5400000">
            <a:off x="4508899" y="761874"/>
            <a:ext cx="321030" cy="7552172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2628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6"/>
          <p:cNvSpPr/>
          <p:nvPr/>
        </p:nvSpPr>
        <p:spPr>
          <a:xfrm rot="-5400000">
            <a:off x="5441581" y="1689882"/>
            <a:ext cx="321030" cy="5647172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2628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6"/>
          <p:cNvSpPr/>
          <p:nvPr/>
        </p:nvSpPr>
        <p:spPr>
          <a:xfrm rot="-5400000">
            <a:off x="6341330" y="2639705"/>
            <a:ext cx="321030" cy="3740152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2628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6"/>
          <p:cNvSpPr/>
          <p:nvPr/>
        </p:nvSpPr>
        <p:spPr>
          <a:xfrm rot="-5400000">
            <a:off x="7209724" y="3431377"/>
            <a:ext cx="307776" cy="2088902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2628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Comparison of Matrices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grpSp>
        <p:nvGrpSpPr>
          <p:cNvPr id="193" name="Google Shape;193;p27"/>
          <p:cNvGrpSpPr/>
          <p:nvPr/>
        </p:nvGrpSpPr>
        <p:grpSpPr>
          <a:xfrm>
            <a:off x="0" y="4837334"/>
            <a:ext cx="9144001" cy="306166"/>
            <a:chOff x="-1" y="3747105"/>
            <a:chExt cx="9144001" cy="306166"/>
          </a:xfrm>
        </p:grpSpPr>
        <p:sp>
          <p:nvSpPr>
            <p:cNvPr id="194" name="Google Shape;194;p27"/>
            <p:cNvSpPr/>
            <p:nvPr/>
          </p:nvSpPr>
          <p:spPr>
            <a:xfrm>
              <a:off x="-1" y="3747105"/>
              <a:ext cx="6690482" cy="30616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Compare functional connectivity of social cognition vs. resting state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5" name="Google Shape;195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90481" y="3747105"/>
              <a:ext cx="369510" cy="3061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27"/>
            <p:cNvSpPr/>
            <p:nvPr/>
          </p:nvSpPr>
          <p:spPr>
            <a:xfrm>
              <a:off x="7059991" y="3747105"/>
              <a:ext cx="2084009" cy="30616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Social dragons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7" name="Google Shape;19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3402" y="1087511"/>
            <a:ext cx="5257196" cy="368003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/>
          <p:nvPr/>
        </p:nvSpPr>
        <p:spPr>
          <a:xfrm>
            <a:off x="6413197" y="564291"/>
            <a:ext cx="287473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Whole brain (360 regions) analysis generates similar results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7"/>
          <p:cNvSpPr txBox="1"/>
          <p:nvPr/>
        </p:nvSpPr>
        <p:spPr>
          <a:xfrm>
            <a:off x="6875237" y="1751658"/>
            <a:ext cx="217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Pearson </a:t>
            </a:r>
            <a:r>
              <a:rPr lang="zh-CN">
                <a:solidFill>
                  <a:schemeClr val="dk1"/>
                </a:solidFill>
              </a:rPr>
              <a:t>Correlation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3402" y="1087510"/>
            <a:ext cx="5257196" cy="368003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Comparison of Matrices</a:t>
            </a:r>
            <a:endParaRPr/>
          </a:p>
        </p:txBody>
      </p:sp>
      <p:grpSp>
        <p:nvGrpSpPr>
          <p:cNvPr id="206" name="Google Shape;206;p28"/>
          <p:cNvGrpSpPr/>
          <p:nvPr/>
        </p:nvGrpSpPr>
        <p:grpSpPr>
          <a:xfrm>
            <a:off x="0" y="4837334"/>
            <a:ext cx="9144001" cy="306166"/>
            <a:chOff x="-1" y="3747105"/>
            <a:chExt cx="9144001" cy="306166"/>
          </a:xfrm>
        </p:grpSpPr>
        <p:sp>
          <p:nvSpPr>
            <p:cNvPr id="207" name="Google Shape;207;p28"/>
            <p:cNvSpPr/>
            <p:nvPr/>
          </p:nvSpPr>
          <p:spPr>
            <a:xfrm>
              <a:off x="-1" y="3747105"/>
              <a:ext cx="6690482" cy="30616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Compare functional connectivity of social cognition vs. resting state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8" name="Google Shape;208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90481" y="3747105"/>
              <a:ext cx="369510" cy="3061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28"/>
            <p:cNvSpPr/>
            <p:nvPr/>
          </p:nvSpPr>
          <p:spPr>
            <a:xfrm>
              <a:off x="7059991" y="3747105"/>
              <a:ext cx="2084009" cy="30616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Social dragons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p28"/>
          <p:cNvSpPr txBox="1"/>
          <p:nvPr/>
        </p:nvSpPr>
        <p:spPr>
          <a:xfrm>
            <a:off x="6875237" y="1751658"/>
            <a:ext cx="217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Correlation of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Covariance connectivity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8"/>
          <p:cNvSpPr txBox="1"/>
          <p:nvPr/>
        </p:nvSpPr>
        <p:spPr>
          <a:xfrm>
            <a:off x="6053772" y="419241"/>
            <a:ext cx="287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This analysis is done on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Whole brain (360 regions)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Conclusion</a:t>
            </a:r>
            <a:endParaRPr/>
          </a:p>
        </p:txBody>
      </p:sp>
      <p:grpSp>
        <p:nvGrpSpPr>
          <p:cNvPr id="217" name="Google Shape;217;p29"/>
          <p:cNvGrpSpPr/>
          <p:nvPr/>
        </p:nvGrpSpPr>
        <p:grpSpPr>
          <a:xfrm>
            <a:off x="-1" y="4837334"/>
            <a:ext cx="9144001" cy="306166"/>
            <a:chOff x="-1" y="3747105"/>
            <a:chExt cx="9144001" cy="306166"/>
          </a:xfrm>
        </p:grpSpPr>
        <p:sp>
          <p:nvSpPr>
            <p:cNvPr id="218" name="Google Shape;218;p29"/>
            <p:cNvSpPr/>
            <p:nvPr/>
          </p:nvSpPr>
          <p:spPr>
            <a:xfrm>
              <a:off x="-1" y="3747105"/>
              <a:ext cx="6690482" cy="30616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9" name="Google Shape;219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90481" y="3747105"/>
              <a:ext cx="369510" cy="3061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9"/>
            <p:cNvSpPr/>
            <p:nvPr/>
          </p:nvSpPr>
          <p:spPr>
            <a:xfrm>
              <a:off x="7059991" y="3747105"/>
              <a:ext cx="2084009" cy="30616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Social dragons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Overall, brain connectivity within the story condition from the language experiment shares the highest similarity with the brain connectivity from the resting state.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Potential reason: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pPr>
            <a:r>
              <a:rPr lang="zh-CN"/>
              <a:t>Stories used in the language experiment might include more social information (Binder et al. 2011).</a:t>
            </a:r>
            <a:endParaRPr/>
          </a:p>
        </p:txBody>
      </p:sp>
      <p:grpSp>
        <p:nvGrpSpPr>
          <p:cNvPr id="222" name="Google Shape;222;p29"/>
          <p:cNvGrpSpPr/>
          <p:nvPr/>
        </p:nvGrpSpPr>
        <p:grpSpPr>
          <a:xfrm>
            <a:off x="0" y="4837334"/>
            <a:ext cx="9144001" cy="306166"/>
            <a:chOff x="-1" y="3747105"/>
            <a:chExt cx="9144001" cy="306166"/>
          </a:xfrm>
        </p:grpSpPr>
        <p:sp>
          <p:nvSpPr>
            <p:cNvPr id="223" name="Google Shape;223;p29"/>
            <p:cNvSpPr/>
            <p:nvPr/>
          </p:nvSpPr>
          <p:spPr>
            <a:xfrm>
              <a:off x="-1" y="3747105"/>
              <a:ext cx="6690482" cy="30616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Compare functional connectivity of social cognition vs. resting state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4" name="Google Shape;224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90481" y="3747105"/>
              <a:ext cx="369510" cy="3061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Google Shape;225;p29"/>
            <p:cNvSpPr/>
            <p:nvPr/>
          </p:nvSpPr>
          <p:spPr>
            <a:xfrm>
              <a:off x="7059991" y="3747105"/>
              <a:ext cx="2084009" cy="30616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Social dragons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Discussion</a:t>
            </a:r>
            <a:endParaRPr/>
          </a:p>
        </p:txBody>
      </p:sp>
      <p:grpSp>
        <p:nvGrpSpPr>
          <p:cNvPr id="231" name="Google Shape;231;p30"/>
          <p:cNvGrpSpPr/>
          <p:nvPr/>
        </p:nvGrpSpPr>
        <p:grpSpPr>
          <a:xfrm>
            <a:off x="-1" y="4837334"/>
            <a:ext cx="9144001" cy="306166"/>
            <a:chOff x="-1" y="3747105"/>
            <a:chExt cx="9144001" cy="306166"/>
          </a:xfrm>
        </p:grpSpPr>
        <p:sp>
          <p:nvSpPr>
            <p:cNvPr id="232" name="Google Shape;232;p30"/>
            <p:cNvSpPr/>
            <p:nvPr/>
          </p:nvSpPr>
          <p:spPr>
            <a:xfrm>
              <a:off x="-1" y="3747105"/>
              <a:ext cx="6690482" cy="30616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3" name="Google Shape;233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90481" y="3747105"/>
              <a:ext cx="369510" cy="3061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30"/>
            <p:cNvSpPr/>
            <p:nvPr/>
          </p:nvSpPr>
          <p:spPr>
            <a:xfrm>
              <a:off x="7059991" y="3747105"/>
              <a:ext cx="2084009" cy="30616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Social dragons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" name="Google Shape;235;p30"/>
          <p:cNvSpPr txBox="1"/>
          <p:nvPr/>
        </p:nvSpPr>
        <p:spPr>
          <a:xfrm>
            <a:off x="217432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●"/>
            </a:pPr>
            <a:r>
              <a:rPr b="0" i="0" lang="zh-CN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Future directions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○"/>
            </a:pPr>
            <a:r>
              <a:rPr b="0" i="0" lang="zh-CN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Can the brain activity in the resting predict the activity of language task or social task? </a:t>
            </a:r>
            <a:endParaRPr b="0" i="0" sz="1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○"/>
            </a:pPr>
            <a:r>
              <a:rPr b="0" i="0" lang="zh-CN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Can the story condition from language task contain more social information? </a:t>
            </a:r>
            <a:endParaRPr b="0" i="0" sz="1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●"/>
            </a:pPr>
            <a:r>
              <a:rPr b="0" i="0" lang="zh-CN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Limitation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○"/>
            </a:pPr>
            <a:r>
              <a:rPr b="0" i="0" lang="zh-CN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Time series was not included in our analysis</a:t>
            </a:r>
            <a:endParaRPr b="0" i="0" sz="1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6" name="Google Shape;236;p30"/>
          <p:cNvGrpSpPr/>
          <p:nvPr/>
        </p:nvGrpSpPr>
        <p:grpSpPr>
          <a:xfrm>
            <a:off x="0" y="4837334"/>
            <a:ext cx="9144001" cy="306166"/>
            <a:chOff x="-1" y="3747105"/>
            <a:chExt cx="9144001" cy="306166"/>
          </a:xfrm>
        </p:grpSpPr>
        <p:sp>
          <p:nvSpPr>
            <p:cNvPr id="237" name="Google Shape;237;p30"/>
            <p:cNvSpPr/>
            <p:nvPr/>
          </p:nvSpPr>
          <p:spPr>
            <a:xfrm>
              <a:off x="-1" y="3747105"/>
              <a:ext cx="6690482" cy="30616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Compare functional connectivity of social cognition vs. resting state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8" name="Google Shape;238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90481" y="3747105"/>
              <a:ext cx="369510" cy="3061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p30"/>
            <p:cNvSpPr/>
            <p:nvPr/>
          </p:nvSpPr>
          <p:spPr>
            <a:xfrm>
              <a:off x="7059991" y="3747105"/>
              <a:ext cx="2084009" cy="30616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Social dragons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